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microsoft.com/office/2020/02/relationships/classificationlabels" Target="docMetadata/LabelInfo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3" r:id="rId8"/>
    <p:sldId id="264" r:id="rId9"/>
    <p:sldId id="261" r:id="rId10"/>
    <p:sldId id="265" r:id="rId11"/>
    <p:sldId id="262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1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9F9F9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rgbClr val="15141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9198-4865-B187-8CC638D03B3D}"/>
              </c:ext>
            </c:extLst>
          </c:dPt>
          <c:dPt>
            <c:idx val="1"/>
            <c:bubble3D val="0"/>
            <c:spPr>
              <a:solidFill>
                <a:srgbClr val="D6D6D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9198-4865-B187-8CC638D03B3D}"/>
              </c:ext>
            </c:extLst>
          </c:dPt>
          <c:cat>
            <c:strRef>
              <c:f>Sheet1!$A$2:$A$3</c:f>
              <c:strCache>
                <c:ptCount val="2"/>
                <c:pt idx="0">
                  <c:v>Optimierte Ressourcennutzung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98-4865-B187-8CC638D03B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9F9F9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rgbClr val="15141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8810-4F8E-8B55-C56E04F1CC6F}"/>
              </c:ext>
            </c:extLst>
          </c:dPt>
          <c:dPt>
            <c:idx val="1"/>
            <c:bubble3D val="0"/>
            <c:spPr>
              <a:solidFill>
                <a:srgbClr val="D6D6D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8810-4F8E-8B55-C56E04F1CC6F}"/>
              </c:ext>
            </c:extLst>
          </c:dPt>
          <c:cat>
            <c:strRef>
              <c:f>Sheet1!$A$2:$A$3</c:f>
              <c:strCache>
                <c:ptCount val="2"/>
                <c:pt idx="0">
                  <c:v>Erhöhte Sicherheit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10-4F8E-8B55-C56E04F1C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9F9F9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rgbClr val="15141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84E7-438A-A93B-8E842BC28F28}"/>
              </c:ext>
            </c:extLst>
          </c:dPt>
          <c:dPt>
            <c:idx val="1"/>
            <c:bubble3D val="0"/>
            <c:spPr>
              <a:solidFill>
                <a:srgbClr val="D6D6D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84E7-438A-A93B-8E842BC28F28}"/>
              </c:ext>
            </c:extLst>
          </c:dPt>
          <c:cat>
            <c:strRef>
              <c:f>Sheet1!$A$2:$A$3</c:f>
              <c:strCache>
                <c:ptCount val="2"/>
                <c:pt idx="0">
                  <c:v>Einfachere Verwaltung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E7-438A-A93B-8E842BC28F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F125A5-F98F-406E-9B51-63E3CD831488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A666A-32A0-41B4-BDE3-6CF20A74DF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3855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E5ED3C-619A-63E0-61C5-391F7867C7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906D126-813E-7CE7-B661-398861DBC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D6378E-648C-D258-95BC-F0E705186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25B9B6-B3FC-9C83-F5F5-899E956CA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7AE890-FD49-1E57-684A-A04B89878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799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22DB4-062F-0108-3DB8-75F452168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54D0A96-3986-88D8-34DC-9949503D0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C7526-E7C3-7770-DE7C-277877834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E32BD5-7A07-F44C-F5FE-0FA1B51A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66ECB3-FF0F-827F-74A2-220287823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64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B3E191C-B011-F2AE-B427-708CD6882C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476ABC7-6144-0C3B-E750-86B2132837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C827D0-E816-4DE9-8D6E-E66FE6FA8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45AF89-93BA-43AE-7B69-1A33717A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85EBCD-4152-DEFB-792F-83FFB647D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708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A4A77-C0EC-E90C-087A-E7175729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3926541"/>
            <a:ext cx="10972800" cy="1663044"/>
          </a:xfrm>
          <a:prstGeom prst="rect">
            <a:avLst/>
          </a:prstGeo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5AB453-76B0-1DBA-9EE3-645CA98047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5735636"/>
            <a:ext cx="10972800" cy="474663"/>
          </a:xfrm>
        </p:spPr>
        <p:txBody>
          <a:bodyPr anchor="b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29D4B-20DA-C5A9-370C-5C556DC7C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23F1A-779F-4295-3160-E943DBC04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49934F-55C5-A548-E041-1CB8C42DF0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926541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41166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DBA23-25B7-954B-D646-B91AE0381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3537"/>
            <a:ext cx="10972800" cy="123048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21325FB-E0FE-AAA4-853C-618899B58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665" y="1610518"/>
            <a:ext cx="6970824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2B210CD-96D1-D9FB-6DF0-62266CCB6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664" y="2222065"/>
            <a:ext cx="6970825" cy="702959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7745948-92EA-3E8A-1DBC-45422E91850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580323" y="3143243"/>
            <a:ext cx="6139069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87155554-9334-F8D5-FA7F-80CF2FB3BC78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1580323" y="3754790"/>
            <a:ext cx="6139068" cy="702959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44C718E-DBD5-B640-39D2-7860AFE27FFB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960666" y="4717060"/>
            <a:ext cx="6970823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BB073C5F-2FFF-4B6A-E630-E112FB5B952B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960666" y="5328607"/>
            <a:ext cx="6970822" cy="702959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9276F28-A527-C906-EE7C-5440E0C56B8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931490" y="2031153"/>
            <a:ext cx="3650910" cy="3650910"/>
          </a:xfrm>
          <a:prstGeom prst="ellipse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30843267-C01A-455A-D8A3-E8A7C6CFB0F6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1DAE6A71-9FA2-20A0-D992-DEBF7FF3301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85D3E6-EA9D-9DE8-6317-6DF86AEEDB4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39138" y="6538913"/>
            <a:ext cx="3243262" cy="182562"/>
          </a:xfrm>
        </p:spPr>
        <p:txBody>
          <a:bodyPr>
            <a:noAutofit/>
          </a:bodyPr>
          <a:lstStyle>
            <a:lvl1pPr marL="0" indent="0" algn="r">
              <a:buNone/>
              <a:defRPr sz="10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4821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DBA23-25B7-954B-D646-B91AE0381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3537"/>
            <a:ext cx="10972800" cy="123048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791D4-7662-2DFB-077F-25FC6921C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87723-B8F5-CDD2-6B9D-229B99F03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D2C780-6C1C-A81B-5B9E-735DFD6F43D1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369902" y="2185522"/>
            <a:ext cx="3452196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29AB7CE-949B-41D7-A673-06B30968CD01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369902" y="2797069"/>
            <a:ext cx="3452194" cy="830639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C6C789A-7FB2-432A-6019-3F62E5386F29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7987745" y="2185522"/>
            <a:ext cx="3452196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72CBAF-4BDE-95E9-99A1-9EDDBDEF84DC}"/>
              </a:ext>
            </a:extLst>
          </p:cNvPr>
          <p:cNvSpPr>
            <a:spLocks noGrp="1"/>
          </p:cNvSpPr>
          <p:nvPr>
            <p:ph type="body" sz="half" idx="22"/>
          </p:nvPr>
        </p:nvSpPr>
        <p:spPr>
          <a:xfrm>
            <a:off x="7987745" y="2797069"/>
            <a:ext cx="3452194" cy="830639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F48CE7A-5E89-3480-B862-44BFAC429981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761997" y="2185521"/>
            <a:ext cx="3452196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78CF0CF5-EF6E-47A1-80D2-088122A0E64F}"/>
              </a:ext>
            </a:extLst>
          </p:cNvPr>
          <p:cNvSpPr>
            <a:spLocks noGrp="1"/>
          </p:cNvSpPr>
          <p:nvPr>
            <p:ph type="body" sz="half" idx="25"/>
          </p:nvPr>
        </p:nvSpPr>
        <p:spPr>
          <a:xfrm>
            <a:off x="761997" y="2797068"/>
            <a:ext cx="3452194" cy="830639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EA2C811-2433-C4B8-E818-972740C4960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09600" y="5692875"/>
            <a:ext cx="10972800" cy="53949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43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DBA23-25B7-954B-D646-B91AE0381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3537"/>
            <a:ext cx="7212496" cy="123048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791D4-7662-2DFB-077F-25FC6921C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87723-B8F5-CDD2-6B9D-229B99F03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D2C780-6C1C-A81B-5B9E-735DFD6F43D1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369902" y="2185522"/>
            <a:ext cx="3452196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29AB7CE-949B-41D7-A673-06B30968CD01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369902" y="2797069"/>
            <a:ext cx="3452194" cy="830639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F48CE7A-5E89-3480-B862-44BFAC429981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761997" y="2185521"/>
            <a:ext cx="3452196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78CF0CF5-EF6E-47A1-80D2-088122A0E64F}"/>
              </a:ext>
            </a:extLst>
          </p:cNvPr>
          <p:cNvSpPr>
            <a:spLocks noGrp="1"/>
          </p:cNvSpPr>
          <p:nvPr>
            <p:ph type="body" sz="half" idx="25"/>
          </p:nvPr>
        </p:nvSpPr>
        <p:spPr>
          <a:xfrm>
            <a:off x="761997" y="2797068"/>
            <a:ext cx="3452194" cy="830639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BA198D21-2409-AA26-2882-9757585EE7C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262416" y="1594022"/>
            <a:ext cx="3650910" cy="3650910"/>
          </a:xfrm>
          <a:prstGeom prst="ellipse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95664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DBA23-25B7-954B-D646-B91AE0381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3537"/>
            <a:ext cx="7212496" cy="123048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791D4-7662-2DFB-077F-25FC6921C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87723-B8F5-CDD2-6B9D-229B99F03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F48CE7A-5E89-3480-B862-44BFAC429981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761996" y="2185521"/>
            <a:ext cx="5334003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78CF0CF5-EF6E-47A1-80D2-088122A0E64F}"/>
              </a:ext>
            </a:extLst>
          </p:cNvPr>
          <p:cNvSpPr>
            <a:spLocks noGrp="1"/>
          </p:cNvSpPr>
          <p:nvPr>
            <p:ph type="body" sz="half" idx="25"/>
          </p:nvPr>
        </p:nvSpPr>
        <p:spPr>
          <a:xfrm>
            <a:off x="761997" y="2797068"/>
            <a:ext cx="5334002" cy="2044898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BA198D21-2409-AA26-2882-9757585EE7C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822096" y="1594022"/>
            <a:ext cx="3650910" cy="3650910"/>
          </a:xfrm>
          <a:prstGeom prst="ellipse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324234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DBA23-25B7-954B-D646-B91AE0381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3537"/>
            <a:ext cx="10972800" cy="123048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791D4-7662-2DFB-077F-25FC6921C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87723-B8F5-CDD2-6B9D-229B99F03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21325FB-E0FE-AAA4-853C-618899B58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665" y="1611728"/>
            <a:ext cx="6922301" cy="562749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2B210CD-96D1-D9FB-6DF0-62266CCB6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665" y="2178669"/>
            <a:ext cx="6922300" cy="837012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9276F28-A527-C906-EE7C-5440E0C56B8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931490" y="2031153"/>
            <a:ext cx="3650910" cy="3650910"/>
          </a:xfrm>
          <a:prstGeom prst="ellipse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2E382-FE6E-A17E-2B3A-9F3E4C7A7D21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1146198" y="3092460"/>
            <a:ext cx="6736768" cy="622646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18A7E81-D817-3ABE-B656-52FF60EF0205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1146197" y="3689968"/>
            <a:ext cx="6736767" cy="926101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8347DD8-16D7-B434-07E6-BD26F45B6DEE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1378113" y="4763061"/>
            <a:ext cx="6504852" cy="5819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C7114E8C-EF4A-11ED-19FB-2D8B5FEC3A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>
          <a:xfrm>
            <a:off x="1378112" y="5380382"/>
            <a:ext cx="6504851" cy="865633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231F54DF-E984-A005-B56B-B62147C13B6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39138" y="6538913"/>
            <a:ext cx="3243262" cy="182562"/>
          </a:xfrm>
        </p:spPr>
        <p:txBody>
          <a:bodyPr>
            <a:noAutofit/>
          </a:bodyPr>
          <a:lstStyle>
            <a:lvl1pPr marL="0" indent="0" algn="r">
              <a:buNone/>
              <a:defRPr sz="10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716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DBA23-25B7-954B-D646-B91AE0381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3537"/>
            <a:ext cx="10972800" cy="123048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791D4-7662-2DFB-077F-25FC6921C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87723-B8F5-CDD2-6B9D-229B99F03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21325FB-E0FE-AAA4-853C-618899B58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2439" y="1925949"/>
            <a:ext cx="5157787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2B210CD-96D1-D9FB-6DF0-62266CCB6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2439" y="2537496"/>
            <a:ext cx="5157786" cy="883256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2E382-FE6E-A17E-2B3A-9F3E4C7A7D21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426387" y="1925949"/>
            <a:ext cx="5157787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18A7E81-D817-3ABE-B656-52FF60EF0205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426387" y="2537496"/>
            <a:ext cx="5157786" cy="883256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8347DD8-16D7-B434-07E6-BD26F45B6DEE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960665" y="3752680"/>
            <a:ext cx="5157787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C7114E8C-EF4A-11ED-19FB-2D8B5FEC3A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>
          <a:xfrm>
            <a:off x="960665" y="4364227"/>
            <a:ext cx="5157786" cy="883256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1C98F61-9164-7CDA-F0A4-B90327F23F7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26200" y="3752850"/>
            <a:ext cx="5156200" cy="24574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2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DBA23-25B7-954B-D646-B91AE0381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3537"/>
            <a:ext cx="7362553" cy="123048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791D4-7662-2DFB-077F-25FC6921C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87723-B8F5-CDD2-6B9D-229B99F03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21325FB-E0FE-AAA4-853C-618899B58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665" y="1925949"/>
            <a:ext cx="3259182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2B210CD-96D1-D9FB-6DF0-62266CCB6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665" y="2537496"/>
            <a:ext cx="3259180" cy="121518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2E382-FE6E-A17E-2B3A-9F3E4C7A7D21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712973" y="1925949"/>
            <a:ext cx="3259182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18A7E81-D817-3ABE-B656-52FF60EF0205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712973" y="2537495"/>
            <a:ext cx="3259180" cy="1197477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8347DD8-16D7-B434-07E6-BD26F45B6DEE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960665" y="3752680"/>
            <a:ext cx="7011488" cy="593840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C7114E8C-EF4A-11ED-19FB-2D8B5FEC3A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>
          <a:xfrm>
            <a:off x="960665" y="4364227"/>
            <a:ext cx="7011488" cy="883256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BB6EDE2-F53E-7B97-FF80-7764EECA4CC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485188" y="0"/>
            <a:ext cx="3706812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2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5F0BE1-6947-00EA-5D4F-2F6A06131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618D8B-9A97-C7DF-B541-FE142EDF3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5A2B98-A27D-E41C-D757-92BCCCFE3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105A72-8925-FEF2-7B7A-8B149DBE9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7B748D-24F8-93ED-8E72-847F8082F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7094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681E5-DE3E-1E52-3179-344AB5B2A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3537"/>
            <a:ext cx="10972800" cy="123048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9A41B8-CF99-8A7C-E16D-CFEF1E09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989524-6BA7-0F2E-1749-175C69286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574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E6759F-66EA-8EE3-A2F4-F15BA2F9B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548357-3F2C-483C-C0FC-FD9FB673C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30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A4A77-C0EC-E90C-087A-E7175729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3926541"/>
            <a:ext cx="10972800" cy="1663044"/>
          </a:xfrm>
          <a:prstGeom prst="rect">
            <a:avLst/>
          </a:prstGeo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5AB453-76B0-1DBA-9EE3-645CA98047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5735636"/>
            <a:ext cx="10972800" cy="474663"/>
          </a:xfrm>
        </p:spPr>
        <p:txBody>
          <a:bodyPr anchor="b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29D4B-20DA-C5A9-370C-5C556DC7C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23F1A-779F-4295-3160-E943DBC04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49934F-55C5-A548-E041-1CB8C42DF0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926541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03092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148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8E881-E913-71E6-DAA8-0D9404C0A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73F3D7F-21F5-48A2-2CE0-996CAC6E5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85E1D2-0EA7-79CB-E734-A6D6D82F0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FD6448-AC79-BE71-3AA7-2A3BAD5A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61E62B-54D8-861B-CF3F-A4EF5959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696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BC1B6F-A7BB-3A10-FA1C-6F2AD067C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FEFBCB-A01E-0CB1-32EC-8C23120BBE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A7F306-206E-3547-472B-9DBB75828D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8579846-7F80-FE87-B391-D32C1392E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8D0085-A854-E9EE-37C4-C78E8ECF2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B2CD4F-E85B-C689-F14C-9063C8D15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031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E67C1B-5873-9E1C-C358-F25894415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930DD0-14D7-8D0B-17E9-4ACD96238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0F89FE0-1751-57FE-2AAA-77B6DE7D3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3065EE6-44C4-FD45-ABB8-D81E9D9081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5E69A45-19CF-0A5F-711F-E435336DD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C86C420-1D70-9827-BF8C-63357E260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BF59473-8C80-F3B2-B69A-3F6B35E6C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991DE66-A8BD-9C1D-C8B4-0E2F0C90B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6400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5929B2-8B35-6C9D-6588-866436F6C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DFD3856-36CD-A516-87F1-9334E77DD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4EAE7E5-5076-56C0-57A3-DE1D34F5F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1A619B-D016-7F6F-7413-831F964E8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157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8CC136E-0B63-CC06-E4B0-9939EC2AA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675924-7D88-A226-26FE-FB5C87110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61A9FEC-F8AB-EBA6-2043-991311CF4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5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87D0F-B9CE-B2EA-ACD9-56A5DD1D1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C46F52-F731-CA91-3BD2-B13C0F34A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0280B8-5690-1F55-7636-5DBA2ADF3C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DF796EF-B001-781D-5A97-F64C9877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EE1B7B-4879-9502-1D7D-6452E423A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0ECF766-95FA-F3EB-925F-61C46CBC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068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5DFC41-1A7E-3577-A897-F5EB7D488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9B6BC04-8B65-9458-6EE4-CF857FDE14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507BDA8-0BB8-0166-E9A3-F093953DBC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5198EB-039A-2BBB-9F47-41AC23119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F94455-3FAC-A477-9F05-6A30D4625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E1B635-69F7-19E1-4CFB-8B53BFD78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26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3D210F8-66E2-49C4-0BEA-1E559FE05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9370CE-318E-A486-386A-992E154F6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398A5B-F7C2-B9D6-A8FB-2395637454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7FB07E-8AF1-41C0-A84A-7FCBDD187F1E}" type="datetimeFigureOut">
              <a:rPr lang="de-DE" smtClean="0"/>
              <a:t>12.08.2024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0CC941-49EF-4F6E-2BFF-F4C94014E2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7FA9BA9-7C15-DB7B-DC6E-6929F95DE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8AA4BB-58CE-4658-A91C-C1B3791847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95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57E25-C674-3745-6594-912F15B98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1847056"/>
            <a:ext cx="106299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64DF9-DAEC-F283-848F-16438F855A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A0EC6-5648-844A-8827-911B00959032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2390A06B-2D1F-A145-446B-BF268052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3537"/>
            <a:ext cx="10629900" cy="1236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D227A9A-BF27-C878-C29C-004A9358CE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3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  <p:sldLayoutId id="2147483671" r:id="rId4"/>
    <p:sldLayoutId id="2147483672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60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n-lt"/>
          <a:ea typeface="+mj-ea"/>
          <a:cs typeface="MV Boli" panose="0200050003020009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">
          <p15:clr>
            <a:srgbClr val="F26B43"/>
          </p15:clr>
        </p15:guide>
        <p15:guide id="2" pos="384">
          <p15:clr>
            <a:srgbClr val="F26B43"/>
          </p15:clr>
        </p15:guide>
        <p15:guide id="3" pos="600">
          <p15:clr>
            <a:srgbClr val="F26B43"/>
          </p15:clr>
        </p15:guide>
        <p15:guide id="4" pos="7296">
          <p15:clr>
            <a:srgbClr val="F26B43"/>
          </p15:clr>
        </p15:guide>
        <p15:guide id="5" orient="horz" pos="3912">
          <p15:clr>
            <a:srgbClr val="F26B43"/>
          </p15:clr>
        </p15:guide>
        <p15:guide id="6" orient="horz" pos="10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5A6AA-D81C-6E01-58E6-D7ED9233D9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Subnetze berechnen: Schritt-für-Schritt-Anleitung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1B5D12-45B6-A823-90B1-7B0C230D98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Jörn Walter</a:t>
            </a:r>
          </a:p>
        </p:txBody>
      </p:sp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64B1A5BA-3FCE-A159-4DC3-60E4478CC56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0" r="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1526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E79D09-DF3F-E6F4-62E2-6066B11A8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Fazit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AF9C0A-92A2-1609-7E12-1CA1CC3D2375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DE"/>
              <a:t>Wichtigkeit der Subnetzplanung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EDE7F7-8D7A-AE2D-3191-8BFBA2B7D775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r>
              <a:rPr lang="de-DE" sz="1400"/>
              <a:t>Subnetzplanung ist ein wesentlicher Bestandteil der Netzwerkkonfiguration. Sie ermöglicht eine effiziente Ressourcennutzung und Sicherheitssteigerung.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F79316A-B51C-EEB0-8498-412760049236}"/>
              </a:ext>
            </a:extLst>
          </p:cNvPr>
          <p:cNvSpPr>
            <a:spLocks noGrp="1"/>
          </p:cNvSpPr>
          <p:nvPr>
            <p:ph type="body" idx="21"/>
          </p:nvPr>
        </p:nvSpPr>
        <p:spPr/>
        <p:txBody>
          <a:bodyPr/>
          <a:lstStyle/>
          <a:p>
            <a:r>
              <a:rPr lang="de-DE"/>
              <a:t>Schritt-für-Schritt-Anleitung befolgen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CF66679-2A95-469F-EA22-746DE32C4195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r>
              <a:rPr lang="de-DE" sz="1400"/>
              <a:t>Durch die Befolgung der Schritt-für-Schritt-Anleitung kannst du sicherstellen, dass dein Netzwerk optimal konfiguriert ist. Diese Anleitung hilft, häufige Fehler zu vermeiden.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2F241-38D5-3D0B-B83F-D575E1EE62A1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de-DE"/>
              <a:t>Zukunftssichere Netzwerke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6289946-6E21-5F53-4C58-F174CB7F9A2F}"/>
              </a:ext>
            </a:extLst>
          </p:cNvPr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r>
              <a:rPr lang="de-DE" sz="1400"/>
              <a:t>Eine sorgfältige Planung stellt sicher, dass das Netzwerk zukünftigen Anforderungen gewachsen ist. Flexibilität und Skalierbarkeit sind entscheidende Faktoren bei der Netzwerkkonfiguration.</a:t>
            </a:r>
          </a:p>
        </p:txBody>
      </p:sp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291BC9C7-093A-0686-56E1-737443A3F353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/>
          <a:srcRect l="3941" r="39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86857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2F50D6-8FCF-541A-63BE-97EEDE992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Netzwerkanforderungen bestimmen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2622B6-149E-D6A4-58A0-6632184493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Anzahl der Subnetze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C08ADB-2410-1F42-B055-0A584523B44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z="1400"/>
              <a:t>Bestimme, wie viele Subnetze benötigt werden. Berücksichtige dabei die Struktur des Netzwerks und zukünftige Wachstumspläne. Überlege, ob bestimmte Abteilungen oder Büros getrennte Subnetze benötigen.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804AA24-4FF8-911D-743F-9FF007CC44F7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/>
              <a:t>Hosts pro Subnetz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0A9658B-D0EC-F86C-8698-8F71EBA8F34F}"/>
              </a:ext>
            </a:extLst>
          </p:cNvPr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r>
              <a:rPr lang="de-DE" sz="1400"/>
              <a:t>Berechne die Anzahl der Hosts, die jedes Subnetz unterstützen muss. Dies hilft bei der Auswahl der passenden Subnetzmaske. Berücksichtige die Anforderungen an Endgeräte, Server und andere Netzwerkknoten.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AAA8857-962D-563C-AAD1-CC62B94B8FEB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de-DE"/>
              <a:t>Netzwerk-Sicherheitsanforderungen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85EE091-42AD-5892-48C3-9F85DF5FDC95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r>
              <a:rPr lang="de-DE" sz="1400"/>
              <a:t>Überlege, wie die Netzwerksicherheit beeinflusst wird. Kleinere Subnetze können besser geschützt werden, indem Firewalls und andere Sicherheitseinrichtungen gezielt eingesetzt werden.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3EDCD531-D686-2D14-C13F-9117603B64D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6728" b="16728"/>
          <a:stretch>
            <a:fillRect/>
          </a:stretch>
        </p:blipFill>
        <p:spPr/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79740C0-8BF6-E517-644C-4F299C1A100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DE"/>
              <a:t>Photos provided by Unsplash</a:t>
            </a:r>
          </a:p>
        </p:txBody>
      </p:sp>
    </p:spTree>
    <p:extLst>
      <p:ext uri="{BB962C8B-B14F-4D97-AF65-F5344CB8AC3E}">
        <p14:creationId xmlns:p14="http://schemas.microsoft.com/office/powerpoint/2010/main" val="2233692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DD722B-2CB4-4FBA-205B-253EFE08E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Subnetzmaske festlegen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D5103EF-35DE-3D43-4580-2699C79A2088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DE"/>
              <a:t>Was ist eine Subnetzmaske?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962A8F0-4606-24B1-F9B0-6911696A9638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r>
              <a:rPr lang="de-DE" sz="1400"/>
              <a:t>Eine Subnetzmaske teilt eine IP-Adresse in Netzwerk- und Hostanteile. Dies ermöglicht die logische Trennung und Verwaltung von Netzwerken. Die Subnetzmaske verwendet Binärzahlen zur Bestimmung der Netzwerkklassen.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C13EAEA-888F-5867-F2E2-F7F28B4892FB}"/>
              </a:ext>
            </a:extLst>
          </p:cNvPr>
          <p:cNvSpPr>
            <a:spLocks noGrp="1"/>
          </p:cNvSpPr>
          <p:nvPr>
            <p:ph type="body" idx="21"/>
          </p:nvPr>
        </p:nvSpPr>
        <p:spPr/>
        <p:txBody>
          <a:bodyPr/>
          <a:lstStyle/>
          <a:p>
            <a:r>
              <a:rPr lang="de-DE"/>
              <a:t>Subnetzmaske auswählen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D93CC82-7A2A-F4E7-B144-90C1C5F1FFC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r>
              <a:rPr lang="de-DE" sz="1400"/>
              <a:t>Wähle eine Subnetzmaske, die den Netzwerkanforderungen entspricht. Beispiele sind /24 für 256 Adressen, /25 für 128 Adressen usw. Jüngere Netzwerke können kleinere Subnetze verwenden, um IPv4-Ressourcen zu sparen.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D592828-54CA-4AEE-45AB-A78A30E07D26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de-DE"/>
              <a:t>Bedeutung der Subnetzmaske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BC76400-C682-7873-CC5F-D8071D9AD931}"/>
              </a:ext>
            </a:extLst>
          </p:cNvPr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r>
              <a:rPr lang="de-DE" sz="1400"/>
              <a:t>Die Subnetzmaske ist ausschlaggebend für die Netzwerksegmentierung. Sie beeinflusst die Anzahl der möglichen Subnetze und Hosts. Eine sorgfältige Wahl ist notwendig, um zukünftige Netzwerkanpassungen zu vereinfachen.</a:t>
            </a:r>
          </a:p>
        </p:txBody>
      </p:sp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27AFA8A5-E6EA-CE4B-6640-0AB16508479A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/>
          <a:srcRect l="3941" r="39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145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76D5FE-8E36-44FA-F4A7-0AF8342D0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Subnetz-ID und Broadcast-Adresse berechnen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CFB07D-3CF1-8702-7004-472400E36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Subnetz-ID bestimmen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E0F3D94-D8AE-20F5-AE28-74A9E3603D6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z="1400"/>
              <a:t>Die Subnetz-ID ist die erste Adresse eines Subnetzes. Sie wird berechnet, indem man die Hosts-Bits auf Null setzt. Die Subnetz-ID dient zur Identifikation des Netzwerks und wird nicht als Host-Adresse verwendet.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0A4EBA20-DCC6-343E-156B-5419688436F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l="16713" r="16713"/>
          <a:stretch>
            <a:fillRect/>
          </a:stretch>
        </p:blipFill>
        <p:spPr/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8B85192-9C1B-68CB-008E-3F3C1E64D427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DE"/>
              <a:t>Broadcast-Adresse finden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BDDAA2A-E99E-00C5-0DBE-681D91193E9C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r>
              <a:rPr lang="de-DE" sz="1400"/>
              <a:t>Die Broadcast-Adresse ist die letzte Adresse eines Subnetzes. Sie wird berechnet, indem man die Hosts-Bits auf Eins setzt. Diese Adresse wird verwendet, um Nachrichten an alle Hosts in diesem Subnetz zu senden.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C553002-F71B-05D5-EE44-62F8D59E1DF4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de-DE"/>
              <a:t>Beispiele zeigen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ED859DA-C315-012E-0A5B-231E67B7164F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r>
              <a:rPr lang="de-DE" sz="1400"/>
              <a:t>Praktische Beispiele verdeutlichen den Prozess. Zeige, wie man für ein Subnetz, z.B. 192.168.1.0/25, die Subnetz-ID (192.168.1.0) und die Broadcast-Adresse (192.168.1.127) bestimmt.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C114065-140D-4B1C-581C-E15156DA48D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DE"/>
              <a:t>Photos provided by Unsplash</a:t>
            </a:r>
          </a:p>
        </p:txBody>
      </p:sp>
    </p:spTree>
    <p:extLst>
      <p:ext uri="{BB962C8B-B14F-4D97-AF65-F5344CB8AC3E}">
        <p14:creationId xmlns:p14="http://schemas.microsoft.com/office/powerpoint/2010/main" val="2937997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E11CDF-F2E8-E7F0-5638-CEBA1A3AB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Host-Adressen berechnen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922A88-F3FE-6605-1D90-9AC89FCFA7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Nutzbare Host-Adressen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D0BE940-3574-C6BB-5309-F5868EA989F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z="1400"/>
              <a:t>Die Adressen zwischen der Subnetz-ID und der Broadcast-Adresse sind nutzbare Host-Adressen. Diese Adressen können an Geräte wie Computer, Server und Router vergeben werden.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589217-1493-02EA-CD08-5D2539A9EA34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DE"/>
              <a:t>Berechnungsmethode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692AA56-C667-0ED9-292E-21776760C4CD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r>
              <a:rPr lang="de-DE" sz="1400"/>
              <a:t>Nutze die Binärdarstellung zur Berechnung der Host-Adressen. Beispielsweise ergibt für die Subnetz-ID 192.168.1.0/25 die erste nutzbare Host-Adresse 192.168.1.1 und die letzte 192.168.1.126.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0CCFCDF-3D0B-A860-548B-DFC9B92B9AF8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de-DE"/>
              <a:t>Richtige Zuordnung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5CF581C-10B2-FA7A-C035-80F2B2300B2B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r>
              <a:rPr lang="de-DE" sz="1400"/>
              <a:t>Achte darauf, dass keine Adressüberschneidungen auftreten. Eine genaue Planung verhindert Netzwerkprobleme und stellt sicher, dass jeder Host eine eindeutige Adresse erhält.</a:t>
            </a:r>
          </a:p>
        </p:txBody>
      </p:sp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376991A0-7AFD-C825-A49D-A9D66BBDEED8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/>
          <a:srcRect t="12465" b="124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3149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0"/>
          <p:cNvGraphicFramePr>
            <a:graphicFrameLocks noGrp="1"/>
          </p:cNvGraphicFramePr>
          <p:nvPr/>
        </p:nvGraphicFramePr>
        <p:xfrm>
          <a:off x="853440" y="2438400"/>
          <a:ext cx="10363200" cy="3145536"/>
        </p:xfrm>
        <a:graphic>
          <a:graphicData uri="http://schemas.openxmlformats.org/drawingml/2006/table">
            <a:tbl>
              <a:tblPr/>
              <a:tblGrid>
                <a:gridCol w="345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42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Schritt</a:t>
                      </a:r>
                      <a:endParaRPr lang="en-US" sz="14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0E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IP-Adresse/Subnetzmaske</a:t>
                      </a:r>
                      <a:endParaRPr lang="en-US" sz="14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0E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Beschreibung</a:t>
                      </a:r>
                      <a:endParaRPr lang="en-US" sz="14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192.168.1.0 /24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Starte mit einer IP-Adresse und Subnetzmaske.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 Subnetze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Bestimme die neuen Anforderungen - hier: zwei Subnetze.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3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192.168.1.0 /25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Teile die ursprüngliche Subnetzmaske (/24) in kleinere Subnetze (/25).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4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192.168.1.0 - 192.168.1.127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Bestimme den Adressbereich des ersten Subnetz.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5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192.168.1.128 - 192.168.1.255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Bestimme den Adressbereich des zweiten Subnetz.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 0"/>
          <p:cNvSpPr/>
          <p:nvPr/>
        </p:nvSpPr>
        <p:spPr>
          <a:xfrm>
            <a:off x="914400" y="723900"/>
            <a:ext cx="10439400" cy="1320800"/>
          </a:xfrm>
          <a:prstGeom prst="rect">
            <a:avLst/>
          </a:prstGeom>
          <a:noFill/>
          <a:ln/>
        </p:spPr>
        <p:txBody>
          <a:bodyPr wrap="square" rtlCol="0" anchor="ctr" anchorCtr="0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>
                <a:latin typeface="Calibri"/>
                <a:ea typeface="Calibri"/>
                <a:cs typeface="Calibri"/>
              </a:rPr>
              <a:t>Beispiel: IP-Adresse und Subnetzmaske</a:t>
            </a:r>
            <a:endParaRPr lang="en-US" sz="4400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hape 1"/>
          <p:cNvSpPr/>
          <p:nvPr/>
        </p:nvSpPr>
        <p:spPr>
          <a:xfrm>
            <a:off x="1219200" y="1219200"/>
            <a:ext cx="1219200" cy="1219200"/>
          </a:xfrm>
          <a:prstGeom prst="line">
            <a:avLst/>
          </a:prstGeom>
          <a:noFill/>
          <a:ln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582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0"/>
          <p:cNvGraphicFramePr>
            <a:graphicFrameLocks noGrp="1"/>
          </p:cNvGraphicFramePr>
          <p:nvPr/>
        </p:nvGraphicFramePr>
        <p:xfrm>
          <a:off x="853440" y="2438400"/>
          <a:ext cx="10363200" cy="1572768"/>
        </p:xfrm>
        <a:graphic>
          <a:graphicData uri="http://schemas.openxmlformats.org/drawingml/2006/table">
            <a:tbl>
              <a:tblPr/>
              <a:tblGrid>
                <a:gridCol w="2072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2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2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2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726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2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Subnetz</a:t>
                      </a:r>
                      <a:endParaRPr lang="en-US" sz="14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0E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Subnetz-ID</a:t>
                      </a:r>
                      <a:endParaRPr lang="en-US" sz="14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0E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Erste Host-Adresse</a:t>
                      </a:r>
                      <a:endParaRPr lang="en-US" sz="14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0E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Letzte Host-Adresse</a:t>
                      </a:r>
                      <a:endParaRPr lang="en-US" sz="14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0E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 SemiBold" pitchFamily="34" charset="0"/>
                          <a:ea typeface="Calibri SemiBold" pitchFamily="34" charset="-122"/>
                          <a:cs typeface="Calibri SemiBold" pitchFamily="34" charset="-120"/>
                        </a:rPr>
                        <a:t>Broadcast-Adresse</a:t>
                      </a:r>
                      <a:endParaRPr lang="en-US" sz="1400" dirty="0">
                        <a:latin typeface="Calibri SemiBold" charset="0"/>
                        <a:ea typeface="Calibri SemiBold" charset="0"/>
                        <a:cs typeface="Calibri SemiBold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Subnetz 1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192.168.1.0 /25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192.168.1.1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192.168.1.126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192.168.1.127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Subnetz 2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192.168.1.128 /25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192.168.1.129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192.168.1.254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192.168.1.255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 0"/>
          <p:cNvSpPr/>
          <p:nvPr/>
        </p:nvSpPr>
        <p:spPr>
          <a:xfrm>
            <a:off x="914400" y="723900"/>
            <a:ext cx="10439400" cy="1320800"/>
          </a:xfrm>
          <a:prstGeom prst="rect">
            <a:avLst/>
          </a:prstGeom>
          <a:noFill/>
          <a:ln/>
        </p:spPr>
        <p:txBody>
          <a:bodyPr wrap="square" rtlCol="0" anchor="ctr" anchorCtr="0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>
                <a:latin typeface="Calibri"/>
                <a:ea typeface="Calibri"/>
                <a:cs typeface="Calibri"/>
              </a:rPr>
              <a:t>Beispiel: Subnetze und Adressen</a:t>
            </a:r>
            <a:endParaRPr lang="en-US" sz="4400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hape 1"/>
          <p:cNvSpPr/>
          <p:nvPr/>
        </p:nvSpPr>
        <p:spPr>
          <a:xfrm>
            <a:off x="1219200" y="1219200"/>
            <a:ext cx="1219200" cy="1219200"/>
          </a:xfrm>
          <a:prstGeom prst="line">
            <a:avLst/>
          </a:prstGeom>
          <a:noFill/>
          <a:ln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306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97D2EA-195B-6F3C-F0A7-C372D7835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Verifikation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06B7F9C-7092-128A-C604-816119D53C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Berechnungen überprüfen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6FB448-66FF-75DE-3B50-5B76E63F6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z="1400"/>
              <a:t>Stelle sicher, dass alle Berechnungen korrekt sind. Vermeide Fehler durch doppelte Überprüfung der Subnetz- und Host-Adressen. Falsche Berechnungen führen zu Netzwerkproblemen.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B1E202B-C32E-BF9B-5A7F-2FAA37582C7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/>
              <a:t>Keine Adressüberschneidungen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ABA041A-2EAB-6002-8B1E-0717D7997B98}"/>
              </a:ext>
            </a:extLst>
          </p:cNvPr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r>
              <a:rPr lang="de-DE" sz="1400"/>
              <a:t>Achte darauf, dass keine Adressen zwischen den Subnetzen überschneiden. Jede Adresse sollte eindeutig und keiner anderen zugeordnet sein. Überschneidungen führen zu Netzwerk-Kollisionen.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B00EF4A-6915-07CC-851A-D6C4DFFD0C3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de-DE"/>
              <a:t>Anforderungen entsprechen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315831B-3B8D-BB28-939D-1936CA11EF44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r>
              <a:rPr lang="de-DE" sz="1400"/>
              <a:t>Stelle sicher, dass die Netzwerkanforderungen vollständig erfüllt sind. Jedes Subnetz muss die geforderte Anzahl an Hosts unterstützen. Überprüfe, ob zusätzliche Subnetze hinzugefügt werden müssen.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46D1B0FB-3650-88C8-2B0C-0757CE8C5C3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2500" b="12500"/>
          <a:stretch>
            <a:fillRect/>
          </a:stretch>
        </p:blipFill>
        <p:spPr/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8901F13-BE9B-EC10-412F-AA43CF6DA40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DE"/>
              <a:t>Photos provided by Unsplash</a:t>
            </a:r>
          </a:p>
        </p:txBody>
      </p:sp>
    </p:spTree>
    <p:extLst>
      <p:ext uri="{BB962C8B-B14F-4D97-AF65-F5344CB8AC3E}">
        <p14:creationId xmlns:p14="http://schemas.microsoft.com/office/powerpoint/2010/main" val="364050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0"/>
          <p:cNvGraphicFramePr/>
          <p:nvPr>
            <p:extLst>
              <p:ext uri="{D42A27DB-BD31-4B8C-83A1-F6EECF244321}">
                <p14:modId xmlns:p14="http://schemas.microsoft.com/office/powerpoint/2010/main" val="2780695327"/>
              </p:ext>
            </p:extLst>
          </p:nvPr>
        </p:nvGraphicFramePr>
        <p:xfrm>
          <a:off x="1524000" y="1917700"/>
          <a:ext cx="1816100" cy="181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1"/>
          <p:cNvGraphicFramePr/>
          <p:nvPr>
            <p:extLst>
              <p:ext uri="{D42A27DB-BD31-4B8C-83A1-F6EECF244321}">
                <p14:modId xmlns:p14="http://schemas.microsoft.com/office/powerpoint/2010/main" val="2042755246"/>
              </p:ext>
            </p:extLst>
          </p:nvPr>
        </p:nvGraphicFramePr>
        <p:xfrm>
          <a:off x="5219700" y="1917700"/>
          <a:ext cx="1816100" cy="181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2"/>
          <p:cNvGraphicFramePr/>
          <p:nvPr>
            <p:extLst>
              <p:ext uri="{D42A27DB-BD31-4B8C-83A1-F6EECF244321}">
                <p14:modId xmlns:p14="http://schemas.microsoft.com/office/powerpoint/2010/main" val="1942173835"/>
              </p:ext>
            </p:extLst>
          </p:nvPr>
        </p:nvGraphicFramePr>
        <p:xfrm>
          <a:off x="8826500" y="1917700"/>
          <a:ext cx="1816100" cy="181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CA7DEA4F-978D-4C47-9880-BBAD82237DA6}"/>
              </a:ext>
            </a:extLst>
          </p:cNvPr>
          <p:cNvSpPr txBox="1"/>
          <p:nvPr/>
        </p:nvSpPr>
        <p:spPr>
          <a:xfrm>
            <a:off x="914400" y="723900"/>
            <a:ext cx="10439400" cy="1320800"/>
          </a:xfrm>
          <a:prstGeom prst="rect">
            <a:avLst/>
          </a:prstGeom>
          <a:noFill/>
        </p:spPr>
        <p:txBody>
          <a:bodyPr vertOverflow="overflow" vert="horz" wrap="square" rtlCol="0" anchor="ctr" anchorCtr="0">
            <a:spAutoFit/>
          </a:bodyPr>
          <a:lstStyle/>
          <a:p>
            <a:r>
              <a:rPr lang="de-DE" sz="4400">
                <a:latin typeface="Calibri"/>
                <a:ea typeface="Calibri"/>
                <a:cs typeface="Calibri"/>
              </a:rPr>
              <a:t>Vorteile der effizienten Subnetzplanung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A5B7B0B-7497-41C1-9BC8-EB2C16161962}"/>
              </a:ext>
            </a:extLst>
          </p:cNvPr>
          <p:cNvSpPr txBox="1"/>
          <p:nvPr/>
        </p:nvSpPr>
        <p:spPr>
          <a:xfrm>
            <a:off x="1968500" y="2603500"/>
            <a:ext cx="914400" cy="457200"/>
          </a:xfrm>
          <a:prstGeom prst="rect">
            <a:avLst/>
          </a:prstGeom>
          <a:noFill/>
        </p:spPr>
        <p:txBody>
          <a:bodyPr vertOverflow="overflow" vert="horz" wrap="square" rtlCol="0" anchor="ctr" anchorCtr="1">
            <a:spAutoFit/>
          </a:bodyPr>
          <a:lstStyle/>
          <a:p>
            <a:pPr algn="ctr"/>
            <a:r>
              <a:rPr lang="de-DE" sz="2400">
                <a:latin typeface="Calibri"/>
                <a:ea typeface="Calibri"/>
                <a:cs typeface="Calibri"/>
              </a:rPr>
              <a:t>40%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EBC2C6C-1432-4535-8BC4-F8B2C72637C9}"/>
              </a:ext>
            </a:extLst>
          </p:cNvPr>
          <p:cNvSpPr txBox="1"/>
          <p:nvPr/>
        </p:nvSpPr>
        <p:spPr>
          <a:xfrm>
            <a:off x="5664200" y="2590800"/>
            <a:ext cx="914400" cy="457200"/>
          </a:xfrm>
          <a:prstGeom prst="rect">
            <a:avLst/>
          </a:prstGeom>
          <a:noFill/>
        </p:spPr>
        <p:txBody>
          <a:bodyPr vertOverflow="overflow" vert="horz" wrap="square" rtlCol="0" anchor="ctr" anchorCtr="1">
            <a:spAutoFit/>
          </a:bodyPr>
          <a:lstStyle/>
          <a:p>
            <a:pPr algn="ctr"/>
            <a:r>
              <a:rPr lang="de-DE" sz="2400">
                <a:latin typeface="Calibri"/>
                <a:ea typeface="Calibri"/>
                <a:cs typeface="Calibri"/>
              </a:rPr>
              <a:t>30%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15E8726-4E59-4179-89C5-A080943A00BC}"/>
              </a:ext>
            </a:extLst>
          </p:cNvPr>
          <p:cNvSpPr txBox="1"/>
          <p:nvPr/>
        </p:nvSpPr>
        <p:spPr>
          <a:xfrm>
            <a:off x="9271000" y="2603500"/>
            <a:ext cx="914400" cy="457200"/>
          </a:xfrm>
          <a:prstGeom prst="rect">
            <a:avLst/>
          </a:prstGeom>
          <a:noFill/>
        </p:spPr>
        <p:txBody>
          <a:bodyPr vertOverflow="overflow" vert="horz" wrap="square" rtlCol="0" anchor="ctr" anchorCtr="1">
            <a:spAutoFit/>
          </a:bodyPr>
          <a:lstStyle/>
          <a:p>
            <a:pPr algn="ctr"/>
            <a:r>
              <a:rPr lang="de-DE" sz="2400">
                <a:latin typeface="Calibri"/>
                <a:ea typeface="Calibri"/>
                <a:cs typeface="Calibri"/>
              </a:rPr>
              <a:t>30%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31214DE-A865-45F7-9F5F-D1D7729C3AF2}"/>
              </a:ext>
            </a:extLst>
          </p:cNvPr>
          <p:cNvSpPr txBox="1"/>
          <p:nvPr/>
        </p:nvSpPr>
        <p:spPr>
          <a:xfrm>
            <a:off x="914400" y="3810000"/>
            <a:ext cx="3060700" cy="736600"/>
          </a:xfrm>
          <a:prstGeom prst="rect">
            <a:avLst/>
          </a:prstGeom>
          <a:noFill/>
        </p:spPr>
        <p:txBody>
          <a:bodyPr vertOverflow="overflow" vert="horz" wrap="square" rtlCol="0" anchor="b" anchorCtr="1">
            <a:spAutoFit/>
          </a:bodyPr>
          <a:lstStyle/>
          <a:p>
            <a:pPr algn="ctr"/>
            <a:r>
              <a:rPr lang="de-DE" sz="2000" b="1">
                <a:solidFill>
                  <a:srgbClr val="404040"/>
                </a:solidFill>
              </a:rPr>
              <a:t>Optimierte Ressourcennutzung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3F16CC6-205C-4D18-AD29-2E9FF0AA9F42}"/>
              </a:ext>
            </a:extLst>
          </p:cNvPr>
          <p:cNvSpPr txBox="1"/>
          <p:nvPr/>
        </p:nvSpPr>
        <p:spPr>
          <a:xfrm>
            <a:off x="914400" y="4622800"/>
            <a:ext cx="3060700" cy="1320800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algn="ctr"/>
            <a:r>
              <a:rPr lang="de-DE" sz="1400">
                <a:solidFill>
                  <a:srgbClr val="404040"/>
                </a:solidFill>
                <a:latin typeface="Roboto"/>
                <a:ea typeface="Roboto"/>
              </a:rPr>
              <a:t>Durch sorgfältige Subnetzplanung werden IP-Adressen effizient genutzt. Dies führt zu einer besseren Segmentierung und Ressourcenzuteilung.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997DEBB-11B6-4D4E-84FB-5A4AA2E829CE}"/>
              </a:ext>
            </a:extLst>
          </p:cNvPr>
          <p:cNvSpPr txBox="1"/>
          <p:nvPr/>
        </p:nvSpPr>
        <p:spPr>
          <a:xfrm>
            <a:off x="4559300" y="3822700"/>
            <a:ext cx="3060700" cy="736600"/>
          </a:xfrm>
          <a:prstGeom prst="rect">
            <a:avLst/>
          </a:prstGeom>
          <a:noFill/>
        </p:spPr>
        <p:txBody>
          <a:bodyPr vertOverflow="overflow" vert="horz" wrap="square" rtlCol="0" anchor="b" anchorCtr="1">
            <a:spAutoFit/>
          </a:bodyPr>
          <a:lstStyle/>
          <a:p>
            <a:pPr algn="ctr"/>
            <a:r>
              <a:rPr lang="de-DE" sz="2000" b="1">
                <a:solidFill>
                  <a:srgbClr val="404040"/>
                </a:solidFill>
              </a:rPr>
              <a:t>Erhöhte Sicherheit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8D73F72-9FA7-46E3-8271-A2E02BBB8D21}"/>
              </a:ext>
            </a:extLst>
          </p:cNvPr>
          <p:cNvSpPr txBox="1"/>
          <p:nvPr/>
        </p:nvSpPr>
        <p:spPr>
          <a:xfrm>
            <a:off x="4559300" y="4610100"/>
            <a:ext cx="3060700" cy="1320800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algn="ctr"/>
            <a:r>
              <a:rPr lang="de-DE" sz="1400">
                <a:solidFill>
                  <a:srgbClr val="404040"/>
                </a:solidFill>
                <a:latin typeface="Roboto"/>
                <a:ea typeface="Roboto"/>
              </a:rPr>
              <a:t>Kleinere Subnetze ermöglichen gezielte Sicherheitsmaßnahmen. Dies schützt sensible Daten und kritische Netzwerkbereiche vor unbefugtem Zugriff.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D7D492C-15EF-42DA-B919-B0D9651067E1}"/>
              </a:ext>
            </a:extLst>
          </p:cNvPr>
          <p:cNvSpPr txBox="1"/>
          <p:nvPr/>
        </p:nvSpPr>
        <p:spPr>
          <a:xfrm>
            <a:off x="8204200" y="3810000"/>
            <a:ext cx="3060700" cy="736600"/>
          </a:xfrm>
          <a:prstGeom prst="rect">
            <a:avLst/>
          </a:prstGeom>
          <a:noFill/>
        </p:spPr>
        <p:txBody>
          <a:bodyPr vertOverflow="overflow" vert="horz" wrap="square" rtlCol="0" anchor="b" anchorCtr="1">
            <a:spAutoFit/>
          </a:bodyPr>
          <a:lstStyle/>
          <a:p>
            <a:pPr algn="ctr"/>
            <a:r>
              <a:rPr lang="de-DE" sz="2000" b="1">
                <a:solidFill>
                  <a:srgbClr val="404040"/>
                </a:solidFill>
              </a:rPr>
              <a:t>Einfachere Verwaltung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F5A5160-F1E4-44BC-9B85-4D56042629D5}"/>
              </a:ext>
            </a:extLst>
          </p:cNvPr>
          <p:cNvSpPr txBox="1"/>
          <p:nvPr/>
        </p:nvSpPr>
        <p:spPr>
          <a:xfrm>
            <a:off x="8204200" y="4610100"/>
            <a:ext cx="3060700" cy="1320800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algn="ctr"/>
            <a:r>
              <a:rPr lang="de-DE" sz="1400">
                <a:solidFill>
                  <a:srgbClr val="404040"/>
                </a:solidFill>
                <a:latin typeface="Roboto"/>
                <a:ea typeface="Roboto"/>
              </a:rPr>
              <a:t>Effiziente Subnetzplanung erleichtert die Netzwerkverwaltung. Administratoren können Probleme schneller erkennen und lösen, was die Netzwerkstabilität erhöht.</a:t>
            </a:r>
          </a:p>
        </p:txBody>
      </p:sp>
    </p:spTree>
    <p:extLst>
      <p:ext uri="{BB962C8B-B14F-4D97-AF65-F5344CB8AC3E}">
        <p14:creationId xmlns:p14="http://schemas.microsoft.com/office/powerpoint/2010/main" val="253646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Drif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2.1" id="{19F6FF4A-BFB8-D448-81DB-A8F1C71F8E46}" vid="{CDCDF023-17A4-CF46-89DD-D6386F64A917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F611F27-82AA-4888-8610-E829829F3FC3}">
  <we:reference id="b976bf9e-dd87-459f-840c-210c09b36273" version="3.0.0.2" store="EXCatalog" storeType="EXCatalog"/>
  <we:alternateReferences>
    <we:reference id="WA200005566" version="3.0.0.2" store="de-DE" storeType="OMEX"/>
  </we:alternateReferences>
  <we:properties/>
  <we:bindings/>
  <we:snapshot xmlns:r="http://schemas.openxmlformats.org/officeDocument/2006/relationships"/>
</we:webextension>
</file>

<file path=docMetadata/LabelInfo.xml><?xml version="1.0" encoding="utf-8"?>
<clbl:labelList xmlns:clbl="http://schemas.microsoft.com/office/2020/mipLabelMetadata">
  <clbl:label id="{cd0cd48c-3829-4969-87b4-94133fc7f4cf}" enabled="1" method="Privileged" siteId="{60f39b4e-c3be-4323-9d08-383e2763428d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749</Words>
  <Application>Microsoft Office PowerPoint</Application>
  <PresentationFormat>Breitbild</PresentationFormat>
  <Paragraphs>95</Paragraphs>
  <Slides>10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Calibri SemiBold</vt:lpstr>
      <vt:lpstr>Roboto</vt:lpstr>
      <vt:lpstr>Office</vt:lpstr>
      <vt:lpstr>Drift</vt:lpstr>
      <vt:lpstr>Subnetze berechnen: Schritt-für-Schritt-Anleitung</vt:lpstr>
      <vt:lpstr>Netzwerkanforderungen bestimmen</vt:lpstr>
      <vt:lpstr>Subnetzmaske festlegen</vt:lpstr>
      <vt:lpstr>Subnetz-ID und Broadcast-Adresse berechnen</vt:lpstr>
      <vt:lpstr>Host-Adressen berechnen</vt:lpstr>
      <vt:lpstr>PowerPoint-Präsentation</vt:lpstr>
      <vt:lpstr>PowerPoint-Präsentation</vt:lpstr>
      <vt:lpstr>Verifikation</vt:lpstr>
      <vt:lpstr>PowerPoint-Präsentation</vt:lpstr>
      <vt:lpstr>Fazit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Jörn Walter</dc:creator>
  <cp:lastModifiedBy>Jörn Walter</cp:lastModifiedBy>
  <cp:revision>1</cp:revision>
  <dcterms:created xsi:type="dcterms:W3CDTF">2024-08-12T08:34:51Z</dcterms:created>
  <dcterms:modified xsi:type="dcterms:W3CDTF">2024-08-12T08:49:20Z</dcterms:modified>
</cp:coreProperties>
</file>